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  <p:sldMasterId id="2147483779" r:id="rId2"/>
  </p:sldMasterIdLst>
  <p:notesMasterIdLst>
    <p:notesMasterId r:id="rId13"/>
  </p:notesMasterIdLst>
  <p:sldIdLst>
    <p:sldId id="267" r:id="rId3"/>
    <p:sldId id="274" r:id="rId4"/>
    <p:sldId id="275" r:id="rId5"/>
    <p:sldId id="259" r:id="rId6"/>
    <p:sldId id="268" r:id="rId7"/>
    <p:sldId id="260" r:id="rId8"/>
    <p:sldId id="261" r:id="rId9"/>
    <p:sldId id="276" r:id="rId10"/>
    <p:sldId id="264" r:id="rId11"/>
    <p:sldId id="265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23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464FAC-E60B-4600-9F77-512F07785BAE}" type="datetimeFigureOut">
              <a:rPr lang="fr-FR" smtClean="0"/>
              <a:t>02/07/2022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9DC67F-BA9B-4485-B756-AEB264C1DCC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92629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7FB667E1-E601-4AAF-B95C-B25720D70A60}" type="slidenum">
              <a:rPr lang="fr-FR" noProof="0" smtClean="0"/>
              <a:t>2</a:t>
            </a:fld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22779583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8167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03139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12046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D291B17-9318-49DB-B28B-6E5994AE9581}" type="datetime1">
              <a:rPr lang="en-US" smtClean="0"/>
              <a:t>7/2/2022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7679398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7/2/2022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2885182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7/2/2022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0158152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7/2/2022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9386271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7/2/2022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7533145"/>
      </p:ext>
    </p:extLst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7/2/2022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8248912"/>
      </p:ext>
    </p:extLst>
  </p:cSld>
  <p:clrMapOvr>
    <a:masterClrMapping/>
  </p:clrMapOvr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7/2/2022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4682881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7/2/2022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1665838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630907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7/2/2022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8421788"/>
      </p:ext>
    </p:extLst>
  </p:cSld>
  <p:clrMapOvr>
    <a:masterClrMapping/>
  </p:clrMapOvr>
  <p:hf sldNum="0"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7/2/2022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1845502"/>
      </p:ext>
    </p:extLst>
  </p:cSld>
  <p:clrMapOvr>
    <a:masterClrMapping/>
  </p:clrMapOvr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7/2/2022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3493615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48067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4813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5711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61484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5412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35052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7219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8585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73302334-7E8B-4320-A1E2-4B05AC15A670}" type="datetimeFigureOut">
              <a:rPr lang="fr-FR" smtClean="0"/>
              <a:pPr/>
              <a:t>02/07/2022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13310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lumni.fr/video/limousin-que-voir-et-que-faire#containerType=program&amp;containerSlug=ca-bouge-en-france" TargetMode="Externa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lumni.fr/video/rhone-alpes-que-voir-et-que-faire#containerType=program&amp;containerSlug=ca-bouge-en-france" TargetMode="Externa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www.lumni.fr/video/bretagne-que-voir-et-que-faire#containerType=program&amp;containerSlug=ca-bouge-en-france" TargetMode="Externa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80F69D1C-65FE-12A7-10A5-974D2827404C}"/>
              </a:ext>
            </a:extLst>
          </p:cNvPr>
          <p:cNvSpPr/>
          <p:nvPr/>
        </p:nvSpPr>
        <p:spPr>
          <a:xfrm>
            <a:off x="0" y="-19050"/>
            <a:ext cx="12192000" cy="68961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AE34ABAC-0E55-4C36-DC52-B6987084FD93}"/>
              </a:ext>
            </a:extLst>
          </p:cNvPr>
          <p:cNvSpPr/>
          <p:nvPr/>
        </p:nvSpPr>
        <p:spPr>
          <a:xfrm>
            <a:off x="-772160" y="2757481"/>
            <a:ext cx="7413350" cy="3312160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Nuage 10">
            <a:extLst>
              <a:ext uri="{FF2B5EF4-FFF2-40B4-BE49-F238E27FC236}">
                <a16:creationId xmlns:a16="http://schemas.microsoft.com/office/drawing/2014/main" id="{5F64FD8D-AB10-61AC-6D21-2EDA1FF5E72E}"/>
              </a:ext>
            </a:extLst>
          </p:cNvPr>
          <p:cNvSpPr/>
          <p:nvPr/>
        </p:nvSpPr>
        <p:spPr>
          <a:xfrm>
            <a:off x="2005158" y="164534"/>
            <a:ext cx="3027680" cy="1315720"/>
          </a:xfrm>
          <a:prstGeom prst="cloud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Nuage 13">
            <a:extLst>
              <a:ext uri="{FF2B5EF4-FFF2-40B4-BE49-F238E27FC236}">
                <a16:creationId xmlns:a16="http://schemas.microsoft.com/office/drawing/2014/main" id="{3AA2245E-F89F-6CD9-B43D-3FDF158EF062}"/>
              </a:ext>
            </a:extLst>
          </p:cNvPr>
          <p:cNvSpPr/>
          <p:nvPr/>
        </p:nvSpPr>
        <p:spPr>
          <a:xfrm>
            <a:off x="5719636" y="-693997"/>
            <a:ext cx="3409124" cy="2011679"/>
          </a:xfrm>
          <a:prstGeom prst="cloud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Nuage 14">
            <a:extLst>
              <a:ext uri="{FF2B5EF4-FFF2-40B4-BE49-F238E27FC236}">
                <a16:creationId xmlns:a16="http://schemas.microsoft.com/office/drawing/2014/main" id="{08810623-70AB-A04C-8733-0CBFF4AF7BA4}"/>
              </a:ext>
            </a:extLst>
          </p:cNvPr>
          <p:cNvSpPr/>
          <p:nvPr/>
        </p:nvSpPr>
        <p:spPr>
          <a:xfrm>
            <a:off x="10040620" y="-152750"/>
            <a:ext cx="3027680" cy="1315720"/>
          </a:xfrm>
          <a:prstGeom prst="cloud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8" name="Titre 447"/>
          <p:cNvSpPr>
            <a:spLocks noGrp="1"/>
          </p:cNvSpPr>
          <p:nvPr>
            <p:ph type="ctrTitle"/>
          </p:nvPr>
        </p:nvSpPr>
        <p:spPr>
          <a:xfrm>
            <a:off x="6096000" y="393934"/>
            <a:ext cx="5801804" cy="1704105"/>
          </a:xfrm>
          <a:solidFill>
            <a:srgbClr val="FFFF00"/>
          </a:solidFill>
          <a:ln w="28575"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fr-FR" sz="6000" b="1" dirty="0"/>
              <a:t>Les vacances de Jade et Augustin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C5E5BF62-F467-A8FB-779C-16156994493D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430165">
            <a:off x="53981" y="1285875"/>
            <a:ext cx="5657850" cy="4286250"/>
          </a:xfrm>
          <a:prstGeom prst="rect">
            <a:avLst/>
          </a:prstGeom>
        </p:spPr>
      </p:pic>
      <p:sp>
        <p:nvSpPr>
          <p:cNvPr id="18" name="Ellipse 17">
            <a:extLst>
              <a:ext uri="{FF2B5EF4-FFF2-40B4-BE49-F238E27FC236}">
                <a16:creationId xmlns:a16="http://schemas.microsoft.com/office/drawing/2014/main" id="{AFDC7F4E-1D29-C2AA-ADAB-274C0BB67747}"/>
              </a:ext>
            </a:extLst>
          </p:cNvPr>
          <p:cNvSpPr/>
          <p:nvPr/>
        </p:nvSpPr>
        <p:spPr>
          <a:xfrm>
            <a:off x="5996608" y="3203159"/>
            <a:ext cx="7030720" cy="2744149"/>
          </a:xfrm>
          <a:prstGeom prst="ellipse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rganigramme : Entrée manuelle 12">
            <a:extLst>
              <a:ext uri="{FF2B5EF4-FFF2-40B4-BE49-F238E27FC236}">
                <a16:creationId xmlns:a16="http://schemas.microsoft.com/office/drawing/2014/main" id="{611AAD0C-39F7-8976-C13C-0F225C2A12D8}"/>
              </a:ext>
            </a:extLst>
          </p:cNvPr>
          <p:cNvSpPr/>
          <p:nvPr/>
        </p:nvSpPr>
        <p:spPr>
          <a:xfrm rot="21438108">
            <a:off x="-30480" y="4648426"/>
            <a:ext cx="13319760" cy="2368785"/>
          </a:xfrm>
          <a:prstGeom prst="flowChartManualInpu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73E7670-923B-4901-A053-8510B254E2DC}"/>
              </a:ext>
            </a:extLst>
          </p:cNvPr>
          <p:cNvSpPr/>
          <p:nvPr/>
        </p:nvSpPr>
        <p:spPr>
          <a:xfrm>
            <a:off x="10624044" y="3231103"/>
            <a:ext cx="72008" cy="136815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49" name="Sous-titre 448"/>
          <p:cNvSpPr>
            <a:spLocks noGrp="1"/>
          </p:cNvSpPr>
          <p:nvPr>
            <p:ph type="subTitle" idx="1"/>
          </p:nvPr>
        </p:nvSpPr>
        <p:spPr>
          <a:xfrm>
            <a:off x="9689056" y="2511023"/>
            <a:ext cx="1941984" cy="720080"/>
          </a:xfrm>
          <a:solidFill>
            <a:schemeClr val="bg1"/>
          </a:solidFill>
          <a:ln w="76200">
            <a:solidFill>
              <a:srgbClr val="C00000"/>
            </a:solidFill>
          </a:ln>
        </p:spPr>
        <p:txBody>
          <a:bodyPr>
            <a:normAutofit/>
          </a:bodyPr>
          <a:lstStyle/>
          <a:p>
            <a:r>
              <a:rPr lang="fr-FR" sz="3600" dirty="0">
                <a:solidFill>
                  <a:schemeClr val="tx1"/>
                </a:solidFill>
                <a:latin typeface="Arial Black" panose="020B0A04020102020204" pitchFamily="34" charset="0"/>
              </a:rPr>
              <a:t>Jour 1</a:t>
            </a:r>
            <a:endParaRPr lang="fr-FR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62960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1CD9FB7-4800-465B-A485-EB3CB23D0B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922114"/>
          </a:xfrm>
        </p:spPr>
        <p:txBody>
          <a:bodyPr>
            <a:normAutofit fontScale="90000"/>
          </a:bodyPr>
          <a:lstStyle/>
          <a:p>
            <a:pPr algn="ctr"/>
            <a:br>
              <a:rPr lang="fr-FR" sz="1100" dirty="0"/>
            </a:br>
            <a:br>
              <a:rPr lang="fr-FR" sz="1100" dirty="0"/>
            </a:br>
            <a:r>
              <a:rPr lang="fr-FR" b="1" dirty="0">
                <a:solidFill>
                  <a:srgbClr val="7030A0"/>
                </a:solidFill>
              </a:rPr>
              <a:t>La réservation</a:t>
            </a:r>
            <a:br>
              <a:rPr lang="fr-FR" sz="1100" b="1" dirty="0"/>
            </a:br>
            <a:endParaRPr lang="fr-FR" sz="1100" b="1" dirty="0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A723DF23-BC95-4790-B56C-EFC46D0E5D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9857" y="1196751"/>
            <a:ext cx="11441927" cy="53866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2400" b="1" dirty="0">
                <a:solidFill>
                  <a:prstClr val="black"/>
                </a:solidFill>
                <a:highlight>
                  <a:srgbClr val="C0C0C0"/>
                </a:highlight>
                <a:ea typeface="+mj-ea"/>
                <a:cs typeface="+mj-cs"/>
              </a:rPr>
              <a:t>Défi 3 :</a:t>
            </a:r>
          </a:p>
          <a:p>
            <a:pPr marL="0" indent="0">
              <a:buNone/>
            </a:pPr>
            <a:r>
              <a:rPr lang="fr-FR" sz="2800" b="1" dirty="0">
                <a:solidFill>
                  <a:schemeClr val="tx1"/>
                </a:solidFill>
              </a:rPr>
              <a:t>Repère le sujet, verbe, les COD/COI/ ATT du S et CCT CCL CCM CCC.</a:t>
            </a:r>
          </a:p>
          <a:p>
            <a:r>
              <a:rPr lang="fr-FR" sz="2400" dirty="0"/>
              <a:t>Le camping « Au bord de l’eau » vous accueillera avec plaisir le temps de votre séjour estival. </a:t>
            </a:r>
          </a:p>
          <a:p>
            <a:r>
              <a:rPr lang="fr-FR" sz="2400" dirty="0"/>
              <a:t>Nous vous proposons de vous installer au bord de la rivière, à l’ombre des platanes. </a:t>
            </a:r>
          </a:p>
          <a:p>
            <a:r>
              <a:rPr lang="fr-FR" sz="2400" dirty="0"/>
              <a:t>Vous aurez une vue splendide sur le pont au soleil couchant. </a:t>
            </a:r>
          </a:p>
          <a:p>
            <a:r>
              <a:rPr lang="fr-FR" sz="2400" dirty="0"/>
              <a:t>Nous souhaitons apporter nos réponses à vos interrogations.</a:t>
            </a:r>
          </a:p>
          <a:p>
            <a:r>
              <a:rPr lang="fr-FR" sz="2400" dirty="0"/>
              <a:t> Votre animal de compagnie pourra vous accompagner lors de votre séjour.</a:t>
            </a:r>
          </a:p>
          <a:p>
            <a:r>
              <a:rPr lang="fr-FR" sz="2400" dirty="0"/>
              <a:t>Vous pourrez choisir vos activités dès votre arrivée. </a:t>
            </a:r>
          </a:p>
          <a:p>
            <a:r>
              <a:rPr lang="fr-FR" sz="2400" dirty="0"/>
              <a:t>Le samedi soir, un feu d’artifice sera organisé au bord de l’eau.</a:t>
            </a:r>
            <a:endParaRPr lang="fr-FR" sz="2800" dirty="0"/>
          </a:p>
          <a:p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1271993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re 1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algn="ctr" rtl="0"/>
            <a:r>
              <a:rPr lang="fr-FR" dirty="0">
                <a:solidFill>
                  <a:srgbClr val="7030A0"/>
                </a:solidFill>
              </a:rPr>
              <a:t>L’histoire</a:t>
            </a:r>
          </a:p>
        </p:txBody>
      </p:sp>
      <p:sp>
        <p:nvSpPr>
          <p:cNvPr id="14" name="Espace réservé du contenu 13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45720" indent="0" rtl="0">
              <a:buNone/>
            </a:pPr>
            <a:r>
              <a:rPr lang="fr-FR" sz="3200" dirty="0"/>
              <a:t>L’école est finie ! </a:t>
            </a:r>
          </a:p>
          <a:p>
            <a:pPr marL="45720" indent="0" rtl="0">
              <a:buNone/>
            </a:pPr>
            <a:r>
              <a:rPr lang="fr-FR" sz="3200" dirty="0"/>
              <a:t>L’année de CM2 est terminée pour Jade et Augustin. Ils ont toutes les vacances pour se détendre et préparer leur rentrée au collège. </a:t>
            </a:r>
          </a:p>
          <a:p>
            <a:pPr marL="45720" indent="0" rtl="0">
              <a:buNone/>
            </a:pPr>
            <a:r>
              <a:rPr lang="fr-FR" sz="3200" dirty="0"/>
              <a:t>Voici l’histoire de leur été…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F0F81C4E-097B-4E28-8DB3-A7B3AA104B9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797309" y="4227490"/>
            <a:ext cx="1062428" cy="1819123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07B46EB1-415E-D6F4-83AF-2019309C01A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7238" y="4145765"/>
            <a:ext cx="1217734" cy="1910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8088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1CD9FB7-4800-465B-A485-EB3CB23D0B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fr-FR" sz="1100" dirty="0"/>
              <a:t>                                                      </a:t>
            </a:r>
            <a:br>
              <a:rPr lang="fr-FR" sz="1100" dirty="0"/>
            </a:br>
            <a:r>
              <a:rPr lang="fr-FR" sz="1100" dirty="0"/>
              <a:t>                                          </a:t>
            </a:r>
            <a:r>
              <a:rPr lang="fr-FR" b="1" dirty="0">
                <a:solidFill>
                  <a:srgbClr val="7030A0"/>
                </a:solidFill>
              </a:rPr>
              <a:t>Où partent-ils en vacances ?</a:t>
            </a:r>
            <a:br>
              <a:rPr lang="fr-FR" b="1" dirty="0">
                <a:solidFill>
                  <a:srgbClr val="7030A0"/>
                </a:solidFill>
              </a:rPr>
            </a:br>
            <a:br>
              <a:rPr lang="fr-FR" sz="1100" b="1" dirty="0">
                <a:solidFill>
                  <a:srgbClr val="7030A0"/>
                </a:solidFill>
              </a:rPr>
            </a:br>
            <a:endParaRPr lang="fr-FR" sz="1100" b="1" dirty="0">
              <a:solidFill>
                <a:srgbClr val="7030A0"/>
              </a:solidFill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6A30C3B-572D-4BDE-AF4C-0DCB6411BA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sz="2800" dirty="0">
                <a:solidFill>
                  <a:prstClr val="black"/>
                </a:solidFill>
                <a:ea typeface="+mj-ea"/>
                <a:cs typeface="+mj-cs"/>
              </a:rPr>
              <a:t>Clique sur le lien pour découvrir où les parents de Jade ont décidé que la famille passera ses vacances.</a:t>
            </a:r>
          </a:p>
          <a:p>
            <a:pPr marL="0" indent="0">
              <a:buNone/>
            </a:pPr>
            <a:r>
              <a:rPr lang="fr-FR" sz="2800" dirty="0">
                <a:hlinkClick r:id="rId2"/>
              </a:rPr>
              <a:t>https://www.lumni.fr/video/limousin-que-voir-et-que-faire#containerType=program&amp;containerSlug=ca-bouge-en-france</a:t>
            </a:r>
            <a:endParaRPr lang="fr-FR" sz="2800" dirty="0">
              <a:hlinkClick r:id="" action="ppaction://noaction"/>
            </a:endParaRPr>
          </a:p>
        </p:txBody>
      </p:sp>
    </p:spTree>
    <p:extLst>
      <p:ext uri="{BB962C8B-B14F-4D97-AF65-F5344CB8AC3E}">
        <p14:creationId xmlns:p14="http://schemas.microsoft.com/office/powerpoint/2010/main" val="819255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1CD9FB7-4800-465B-A485-EB3CB23D0B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fr-FR" sz="1100" dirty="0"/>
              <a:t>                                                       </a:t>
            </a:r>
            <a:br>
              <a:rPr lang="fr-FR" sz="1100" dirty="0"/>
            </a:br>
            <a:r>
              <a:rPr lang="fr-FR" sz="1100" dirty="0"/>
              <a:t>                                          </a:t>
            </a:r>
            <a:r>
              <a:rPr lang="fr-FR" b="1" dirty="0">
                <a:solidFill>
                  <a:srgbClr val="7030A0"/>
                </a:solidFill>
              </a:rPr>
              <a:t>Où partent-ils en vacances ?</a:t>
            </a:r>
            <a:br>
              <a:rPr lang="fr-FR" b="1" dirty="0">
                <a:solidFill>
                  <a:srgbClr val="7030A0"/>
                </a:solidFill>
              </a:rPr>
            </a:br>
            <a:br>
              <a:rPr lang="fr-FR" sz="1100" b="1" dirty="0">
                <a:solidFill>
                  <a:srgbClr val="7030A0"/>
                </a:solidFill>
              </a:rPr>
            </a:br>
            <a:endParaRPr lang="fr-FR" sz="1100" b="1" dirty="0">
              <a:solidFill>
                <a:srgbClr val="7030A0"/>
              </a:solidFill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6A30C3B-572D-4BDE-AF4C-0DCB6411BA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sz="2800" dirty="0">
                <a:solidFill>
                  <a:prstClr val="black"/>
                </a:solidFill>
                <a:ea typeface="+mj-ea"/>
                <a:cs typeface="+mj-cs"/>
              </a:rPr>
              <a:t>Clique sur le lien pour découvrir où les parents d’Augustin ont décidé que la famille passera ses vacances.</a:t>
            </a:r>
          </a:p>
          <a:p>
            <a:pPr marL="0" indent="0">
              <a:buNone/>
            </a:pPr>
            <a:r>
              <a:rPr lang="fr-FR" sz="2800" dirty="0">
                <a:hlinkClick r:id="rId2"/>
              </a:rPr>
              <a:t>https://www.lumni.fr/video/rhone-alpes-que-voir-et-que-faire#containerType=program&amp;containerSlug=ca-bouge-en-france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922689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5D9E10A9-2733-44EE-ACD2-5426F482C244}"/>
              </a:ext>
            </a:extLst>
          </p:cNvPr>
          <p:cNvSpPr txBox="1"/>
          <p:nvPr/>
        </p:nvSpPr>
        <p:spPr>
          <a:xfrm>
            <a:off x="918657" y="1688359"/>
            <a:ext cx="79248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fr-FR" sz="2400" b="1" dirty="0">
                <a:solidFill>
                  <a:prstClr val="black"/>
                </a:solidFill>
                <a:highlight>
                  <a:srgbClr val="C0C0C0"/>
                </a:highlight>
                <a:ea typeface="+mj-ea"/>
                <a:cs typeface="+mj-cs"/>
              </a:rPr>
              <a:t>Défi 1 :</a:t>
            </a:r>
          </a:p>
          <a:p>
            <a:pPr marL="0" indent="0">
              <a:buNone/>
            </a:pPr>
            <a:r>
              <a:rPr lang="fr-FR" sz="2400" b="1" dirty="0">
                <a:solidFill>
                  <a:prstClr val="black"/>
                </a:solidFill>
                <a:ea typeface="+mj-ea"/>
                <a:cs typeface="+mj-cs"/>
              </a:rPr>
              <a:t>Dresse la liste des visites possibles dans les vidéos.</a:t>
            </a:r>
            <a:endParaRPr lang="fr-FR" sz="1800" b="1" dirty="0">
              <a:hlinkClick r:id="rId2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CDF0267F-1538-9939-865C-1AAE4E79B6F7}"/>
              </a:ext>
            </a:extLst>
          </p:cNvPr>
          <p:cNvSpPr txBox="1"/>
          <p:nvPr/>
        </p:nvSpPr>
        <p:spPr>
          <a:xfrm>
            <a:off x="449179" y="388142"/>
            <a:ext cx="112936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>
                <a:solidFill>
                  <a:srgbClr val="7030A0"/>
                </a:solidFill>
              </a:rPr>
              <a:t>Où partent-ils en vacances ? </a:t>
            </a:r>
            <a:endParaRPr lang="fr-FR" sz="2800" dirty="0">
              <a:solidFill>
                <a:srgbClr val="7030A0"/>
              </a:solidFill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785A1FB-24BE-463D-4FA5-3C9A7224DB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40068" y="2764629"/>
            <a:ext cx="6640928" cy="3588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04167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1CD9FB7-4800-465B-A485-EB3CB23D0B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fr-FR" sz="1100" dirty="0"/>
              <a:t>                                                       </a:t>
            </a:r>
            <a:br>
              <a:rPr lang="fr-FR" sz="1100" dirty="0"/>
            </a:br>
            <a:r>
              <a:rPr lang="fr-FR" sz="1100" dirty="0"/>
              <a:t>                  </a:t>
            </a:r>
            <a:r>
              <a:rPr lang="fr-FR" b="1" dirty="0">
                <a:solidFill>
                  <a:srgbClr val="7030A0"/>
                </a:solidFill>
              </a:rPr>
              <a:t>Combien coûteront ces vacances ?</a:t>
            </a:r>
            <a:br>
              <a:rPr lang="fr-FR" b="1" dirty="0">
                <a:solidFill>
                  <a:srgbClr val="7030A0"/>
                </a:solidFill>
              </a:rPr>
            </a:br>
            <a:br>
              <a:rPr lang="fr-FR" sz="1100" b="1" dirty="0"/>
            </a:br>
            <a:endParaRPr lang="fr-FR" sz="1100" b="1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6A30C3B-572D-4BDE-AF4C-0DCB6411BA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7150" y="1376039"/>
            <a:ext cx="10750857" cy="5051393"/>
          </a:xfrm>
        </p:spPr>
        <p:txBody>
          <a:bodyPr/>
          <a:lstStyle/>
          <a:p>
            <a:pPr marL="0" indent="0">
              <a:buNone/>
            </a:pPr>
            <a:endParaRPr lang="fr-FR" sz="2400" dirty="0">
              <a:solidFill>
                <a:prstClr val="black"/>
              </a:solidFill>
              <a:ea typeface="+mj-ea"/>
              <a:cs typeface="+mj-cs"/>
            </a:endParaRPr>
          </a:p>
          <a:p>
            <a:pPr marL="0" indent="0">
              <a:buNone/>
            </a:pPr>
            <a:r>
              <a:rPr lang="fr-FR" sz="2400" dirty="0">
                <a:solidFill>
                  <a:prstClr val="black"/>
                </a:solidFill>
                <a:ea typeface="+mj-ea"/>
                <a:cs typeface="+mj-cs"/>
              </a:rPr>
              <a:t>La famille de Jade partira en camping pendant 2 semaines avec sa famille (ses parents, Tom, Emma et elle) la semaine 5 du mois de juillet et les semaines 1 et 2 du mois d’août.</a:t>
            </a:r>
          </a:p>
          <a:p>
            <a:pPr marL="0" indent="0">
              <a:buNone/>
            </a:pPr>
            <a:r>
              <a:rPr lang="fr-FR" sz="2400" dirty="0">
                <a:solidFill>
                  <a:prstClr val="black"/>
                </a:solidFill>
                <a:ea typeface="+mj-ea"/>
                <a:cs typeface="+mj-cs"/>
              </a:rPr>
              <a:t>Ils bénéficient de 15 % de réduction sur le total de la réservation. </a:t>
            </a:r>
          </a:p>
          <a:p>
            <a:pPr marL="0" indent="0" algn="ctr">
              <a:buNone/>
            </a:pPr>
            <a:endParaRPr lang="fr-FR" sz="1600" dirty="0"/>
          </a:p>
        </p:txBody>
      </p:sp>
      <p:graphicFrame>
        <p:nvGraphicFramePr>
          <p:cNvPr id="4" name="Tableau 4">
            <a:extLst>
              <a:ext uri="{FF2B5EF4-FFF2-40B4-BE49-F238E27FC236}">
                <a16:creationId xmlns:a16="http://schemas.microsoft.com/office/drawing/2014/main" id="{C2470219-B09A-4F61-9AF8-908C3609B71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3791709"/>
              </p:ext>
            </p:extLst>
          </p:nvPr>
        </p:nvGraphicFramePr>
        <p:xfrm>
          <a:off x="858652" y="3627363"/>
          <a:ext cx="9875520" cy="25110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99485">
                  <a:extLst>
                    <a:ext uri="{9D8B030D-6E8A-4147-A177-3AD203B41FA5}">
                      <a16:colId xmlns:a16="http://schemas.microsoft.com/office/drawing/2014/main" val="2303243632"/>
                    </a:ext>
                  </a:extLst>
                </a:gridCol>
                <a:gridCol w="4401296">
                  <a:extLst>
                    <a:ext uri="{9D8B030D-6E8A-4147-A177-3AD203B41FA5}">
                      <a16:colId xmlns:a16="http://schemas.microsoft.com/office/drawing/2014/main" val="1001226533"/>
                    </a:ext>
                  </a:extLst>
                </a:gridCol>
                <a:gridCol w="4074739">
                  <a:extLst>
                    <a:ext uri="{9D8B030D-6E8A-4147-A177-3AD203B41FA5}">
                      <a16:colId xmlns:a16="http://schemas.microsoft.com/office/drawing/2014/main" val="4247217167"/>
                    </a:ext>
                  </a:extLst>
                </a:gridCol>
              </a:tblGrid>
              <a:tr h="418507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Juillet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Août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9861068"/>
                  </a:ext>
                </a:extLst>
              </a:tr>
              <a:tr h="418507">
                <a:tc>
                  <a:txBody>
                    <a:bodyPr/>
                    <a:lstStyle/>
                    <a:p>
                      <a:r>
                        <a:rPr lang="fr-FR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Semaine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rgbClr val="7030A0"/>
                          </a:solidFill>
                        </a:rPr>
                        <a:t>100 € par adulte / 50 € par enfant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120 € par </a:t>
                      </a:r>
                      <a:r>
                        <a:rPr lang="fr-FR" dirty="0">
                          <a:solidFill>
                            <a:srgbClr val="7030A0"/>
                          </a:solidFill>
                        </a:rPr>
                        <a:t>adulte / 60 € par enfant</a:t>
                      </a:r>
                      <a:endParaRPr kumimoji="0" lang="fr-FR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68371"/>
                  </a:ext>
                </a:extLst>
              </a:tr>
              <a:tr h="418507">
                <a:tc>
                  <a:txBody>
                    <a:bodyPr/>
                    <a:lstStyle/>
                    <a:p>
                      <a:r>
                        <a:rPr lang="fr-FR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Semaine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105 € par </a:t>
                      </a:r>
                      <a:r>
                        <a:rPr lang="fr-FR" dirty="0">
                          <a:solidFill>
                            <a:srgbClr val="7030A0"/>
                          </a:solidFill>
                        </a:rPr>
                        <a:t>adulte / 50 € par enfant</a:t>
                      </a:r>
                      <a:endParaRPr kumimoji="0" lang="fr-FR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130 € par </a:t>
                      </a:r>
                      <a:r>
                        <a:rPr lang="fr-FR" dirty="0">
                          <a:solidFill>
                            <a:srgbClr val="7030A0"/>
                          </a:solidFill>
                        </a:rPr>
                        <a:t>adulte / 65 € par enfant</a:t>
                      </a:r>
                      <a:endParaRPr kumimoji="0" lang="fr-FR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1992480"/>
                  </a:ext>
                </a:extLst>
              </a:tr>
              <a:tr h="418507">
                <a:tc>
                  <a:txBody>
                    <a:bodyPr/>
                    <a:lstStyle/>
                    <a:p>
                      <a:r>
                        <a:rPr lang="fr-FR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Semaine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110 € par </a:t>
                      </a:r>
                      <a:r>
                        <a:rPr lang="fr-FR" dirty="0">
                          <a:solidFill>
                            <a:srgbClr val="7030A0"/>
                          </a:solidFill>
                        </a:rPr>
                        <a:t>adulte / 55 € par enfant</a:t>
                      </a:r>
                      <a:endParaRPr kumimoji="0" lang="fr-FR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130 € par </a:t>
                      </a:r>
                      <a:r>
                        <a:rPr lang="fr-FR" dirty="0">
                          <a:solidFill>
                            <a:srgbClr val="7030A0"/>
                          </a:solidFill>
                        </a:rPr>
                        <a:t>adulte / 65 € par enfant</a:t>
                      </a:r>
                      <a:endParaRPr kumimoji="0" lang="fr-FR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4277688"/>
                  </a:ext>
                </a:extLst>
              </a:tr>
              <a:tr h="418507">
                <a:tc>
                  <a:txBody>
                    <a:bodyPr/>
                    <a:lstStyle/>
                    <a:p>
                      <a:r>
                        <a:rPr lang="fr-FR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Semaine 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115 € par </a:t>
                      </a:r>
                      <a:r>
                        <a:rPr lang="fr-FR" dirty="0">
                          <a:solidFill>
                            <a:srgbClr val="7030A0"/>
                          </a:solidFill>
                        </a:rPr>
                        <a:t>adulte / 55 € par enfant</a:t>
                      </a:r>
                      <a:endParaRPr kumimoji="0" lang="fr-FR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130 € par </a:t>
                      </a:r>
                      <a:r>
                        <a:rPr lang="fr-FR" dirty="0">
                          <a:solidFill>
                            <a:srgbClr val="7030A0"/>
                          </a:solidFill>
                        </a:rPr>
                        <a:t>adulte / 65 € par enfant</a:t>
                      </a:r>
                      <a:endParaRPr kumimoji="0" lang="fr-FR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0859493"/>
                  </a:ext>
                </a:extLst>
              </a:tr>
              <a:tr h="418507">
                <a:tc>
                  <a:txBody>
                    <a:bodyPr/>
                    <a:lstStyle/>
                    <a:p>
                      <a:r>
                        <a:rPr lang="fr-FR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Semaine 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120 € par </a:t>
                      </a:r>
                      <a:r>
                        <a:rPr lang="fr-FR" dirty="0">
                          <a:solidFill>
                            <a:srgbClr val="7030A0"/>
                          </a:solidFill>
                        </a:rPr>
                        <a:t>adulte / 60 € par enfant</a:t>
                      </a:r>
                      <a:endParaRPr kumimoji="0" lang="fr-FR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94789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8353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1CD9FB7-4800-465B-A485-EB3CB23D0B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b="1" dirty="0">
                <a:solidFill>
                  <a:srgbClr val="7030A0"/>
                </a:solidFill>
              </a:rPr>
              <a:t>Combien coûteront ces vacances ?</a:t>
            </a:r>
            <a:br>
              <a:rPr lang="fr-FR" b="1" dirty="0"/>
            </a:br>
            <a:br>
              <a:rPr lang="fr-FR" sz="1100" b="1" dirty="0"/>
            </a:br>
            <a:endParaRPr lang="fr-FR" sz="1100" b="1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6A30C3B-572D-4BDE-AF4C-0DCB6411BA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3813" y="1600200"/>
            <a:ext cx="9512422" cy="4781128"/>
          </a:xfrm>
        </p:spPr>
        <p:txBody>
          <a:bodyPr/>
          <a:lstStyle/>
          <a:p>
            <a:pPr marL="0" indent="0">
              <a:buNone/>
            </a:pPr>
            <a:r>
              <a:rPr lang="fr-FR" sz="2400" dirty="0">
                <a:solidFill>
                  <a:prstClr val="black"/>
                </a:solidFill>
                <a:ea typeface="+mj-ea"/>
                <a:cs typeface="+mj-cs"/>
              </a:rPr>
              <a:t>La famille d’Augustin partira en camping également, les 3 mêmes semaines que Jade avec sa famille (ses parents, Anna et Augustin).</a:t>
            </a:r>
          </a:p>
          <a:p>
            <a:pPr marL="0" indent="0">
              <a:buNone/>
            </a:pPr>
            <a:r>
              <a:rPr lang="fr-FR" sz="2400" dirty="0">
                <a:solidFill>
                  <a:prstClr val="black"/>
                </a:solidFill>
                <a:ea typeface="+mj-ea"/>
                <a:cs typeface="+mj-cs"/>
              </a:rPr>
              <a:t>À leur camping, ils bénéficient de 10 % de réduction. </a:t>
            </a:r>
          </a:p>
          <a:p>
            <a:pPr marL="0" indent="0" algn="ctr">
              <a:buNone/>
            </a:pPr>
            <a:endParaRPr lang="fr-FR" sz="1600" dirty="0"/>
          </a:p>
        </p:txBody>
      </p:sp>
      <p:graphicFrame>
        <p:nvGraphicFramePr>
          <p:cNvPr id="6" name="Tableau 4">
            <a:extLst>
              <a:ext uri="{FF2B5EF4-FFF2-40B4-BE49-F238E27FC236}">
                <a16:creationId xmlns:a16="http://schemas.microsoft.com/office/drawing/2014/main" id="{6AF8CF7B-B035-44A8-A436-D2F4BE05866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4113439"/>
              </p:ext>
            </p:extLst>
          </p:nvPr>
        </p:nvGraphicFramePr>
        <p:xfrm>
          <a:off x="974449" y="3061124"/>
          <a:ext cx="9831786" cy="27910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93287">
                  <a:extLst>
                    <a:ext uri="{9D8B030D-6E8A-4147-A177-3AD203B41FA5}">
                      <a16:colId xmlns:a16="http://schemas.microsoft.com/office/drawing/2014/main" val="2303243632"/>
                    </a:ext>
                  </a:extLst>
                </a:gridCol>
                <a:gridCol w="4381805">
                  <a:extLst>
                    <a:ext uri="{9D8B030D-6E8A-4147-A177-3AD203B41FA5}">
                      <a16:colId xmlns:a16="http://schemas.microsoft.com/office/drawing/2014/main" val="1001226533"/>
                    </a:ext>
                  </a:extLst>
                </a:gridCol>
                <a:gridCol w="4056694">
                  <a:extLst>
                    <a:ext uri="{9D8B030D-6E8A-4147-A177-3AD203B41FA5}">
                      <a16:colId xmlns:a16="http://schemas.microsoft.com/office/drawing/2014/main" val="4247217167"/>
                    </a:ext>
                  </a:extLst>
                </a:gridCol>
              </a:tblGrid>
              <a:tr h="465173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Juillet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Août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9861068"/>
                  </a:ext>
                </a:extLst>
              </a:tr>
              <a:tr h="465173">
                <a:tc>
                  <a:txBody>
                    <a:bodyPr/>
                    <a:lstStyle/>
                    <a:p>
                      <a:r>
                        <a:rPr lang="fr-FR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Semaine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rgbClr val="7030A0"/>
                          </a:solidFill>
                        </a:rPr>
                        <a:t>100 € par adulte / 50 € par enfant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120 € par </a:t>
                      </a:r>
                      <a:r>
                        <a:rPr lang="fr-FR" dirty="0">
                          <a:solidFill>
                            <a:srgbClr val="7030A0"/>
                          </a:solidFill>
                        </a:rPr>
                        <a:t>adulte / 60 € par enfant</a:t>
                      </a:r>
                      <a:endParaRPr kumimoji="0" lang="fr-FR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68371"/>
                  </a:ext>
                </a:extLst>
              </a:tr>
              <a:tr h="465173">
                <a:tc>
                  <a:txBody>
                    <a:bodyPr/>
                    <a:lstStyle/>
                    <a:p>
                      <a:r>
                        <a:rPr lang="fr-FR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Semaine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105 € par </a:t>
                      </a:r>
                      <a:r>
                        <a:rPr lang="fr-FR" dirty="0">
                          <a:solidFill>
                            <a:srgbClr val="7030A0"/>
                          </a:solidFill>
                        </a:rPr>
                        <a:t>adulte / 50 € par enfant</a:t>
                      </a:r>
                      <a:endParaRPr kumimoji="0" lang="fr-FR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130 € par </a:t>
                      </a:r>
                      <a:r>
                        <a:rPr lang="fr-FR" dirty="0">
                          <a:solidFill>
                            <a:srgbClr val="7030A0"/>
                          </a:solidFill>
                        </a:rPr>
                        <a:t>adulte / 65 € par enfant</a:t>
                      </a:r>
                      <a:endParaRPr kumimoji="0" lang="fr-FR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1992480"/>
                  </a:ext>
                </a:extLst>
              </a:tr>
              <a:tr h="465173">
                <a:tc>
                  <a:txBody>
                    <a:bodyPr/>
                    <a:lstStyle/>
                    <a:p>
                      <a:r>
                        <a:rPr lang="fr-FR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Semaine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110 € par </a:t>
                      </a:r>
                      <a:r>
                        <a:rPr lang="fr-FR" dirty="0">
                          <a:solidFill>
                            <a:srgbClr val="7030A0"/>
                          </a:solidFill>
                        </a:rPr>
                        <a:t>adulte / 55 € par enfant</a:t>
                      </a:r>
                      <a:endParaRPr kumimoji="0" lang="fr-FR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130 € par </a:t>
                      </a:r>
                      <a:r>
                        <a:rPr lang="fr-FR" dirty="0">
                          <a:solidFill>
                            <a:srgbClr val="7030A0"/>
                          </a:solidFill>
                        </a:rPr>
                        <a:t>adulte / 65 € par enfant</a:t>
                      </a:r>
                      <a:endParaRPr kumimoji="0" lang="fr-FR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4277688"/>
                  </a:ext>
                </a:extLst>
              </a:tr>
              <a:tr h="465173">
                <a:tc>
                  <a:txBody>
                    <a:bodyPr/>
                    <a:lstStyle/>
                    <a:p>
                      <a:r>
                        <a:rPr lang="fr-FR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Semaine 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115 € par </a:t>
                      </a:r>
                      <a:r>
                        <a:rPr lang="fr-FR" dirty="0">
                          <a:solidFill>
                            <a:srgbClr val="7030A0"/>
                          </a:solidFill>
                        </a:rPr>
                        <a:t>adulte / 55 € par enfant</a:t>
                      </a:r>
                      <a:endParaRPr kumimoji="0" lang="fr-FR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130 € par </a:t>
                      </a:r>
                      <a:r>
                        <a:rPr lang="fr-FR" dirty="0">
                          <a:solidFill>
                            <a:srgbClr val="7030A0"/>
                          </a:solidFill>
                        </a:rPr>
                        <a:t>adulte / 65 € par enfant</a:t>
                      </a:r>
                      <a:endParaRPr kumimoji="0" lang="fr-FR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0859493"/>
                  </a:ext>
                </a:extLst>
              </a:tr>
              <a:tr h="465173">
                <a:tc>
                  <a:txBody>
                    <a:bodyPr/>
                    <a:lstStyle/>
                    <a:p>
                      <a:r>
                        <a:rPr lang="fr-FR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Semaine 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120 € par </a:t>
                      </a:r>
                      <a:r>
                        <a:rPr lang="fr-FR" dirty="0">
                          <a:solidFill>
                            <a:srgbClr val="7030A0"/>
                          </a:solidFill>
                        </a:rPr>
                        <a:t>adulte / 60 € par enfant</a:t>
                      </a:r>
                      <a:endParaRPr kumimoji="0" lang="fr-FR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94789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79195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1CD9FB7-4800-465B-A485-EB3CB23D0B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br>
              <a:rPr lang="fr-FR" sz="1100" dirty="0"/>
            </a:br>
            <a:r>
              <a:rPr lang="fr-FR" sz="1100" dirty="0"/>
              <a:t>                  </a:t>
            </a:r>
            <a:r>
              <a:rPr lang="fr-FR" b="1" dirty="0">
                <a:solidFill>
                  <a:srgbClr val="7030A0"/>
                </a:solidFill>
              </a:rPr>
              <a:t>Combien coûteront ces vacances ?</a:t>
            </a:r>
            <a:br>
              <a:rPr lang="fr-FR" b="1" dirty="0">
                <a:solidFill>
                  <a:srgbClr val="7030A0"/>
                </a:solidFill>
              </a:rPr>
            </a:br>
            <a:br>
              <a:rPr lang="fr-FR" sz="1100" b="1" dirty="0">
                <a:solidFill>
                  <a:srgbClr val="7030A0"/>
                </a:solidFill>
              </a:rPr>
            </a:br>
            <a:endParaRPr lang="fr-FR" sz="1100" b="1" dirty="0">
              <a:solidFill>
                <a:srgbClr val="7030A0"/>
              </a:solidFill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6A30C3B-572D-4BDE-AF4C-0DCB6411BA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sz="2000" b="1" dirty="0">
                <a:solidFill>
                  <a:prstClr val="black"/>
                </a:solidFill>
                <a:highlight>
                  <a:srgbClr val="C0C0C0"/>
                </a:highlight>
                <a:ea typeface="+mj-ea"/>
                <a:cs typeface="+mj-cs"/>
              </a:rPr>
              <a:t>Défi 2 : </a:t>
            </a:r>
          </a:p>
          <a:p>
            <a:pPr marL="0" indent="0">
              <a:buNone/>
            </a:pPr>
            <a:r>
              <a:rPr lang="fr-FR" sz="2000" b="1" dirty="0">
                <a:solidFill>
                  <a:prstClr val="black"/>
                </a:solidFill>
                <a:ea typeface="+mj-ea"/>
                <a:cs typeface="+mj-cs"/>
              </a:rPr>
              <a:t>Calcule le prix que chacun va payer puis remplis le chèque de réservation.</a:t>
            </a:r>
          </a:p>
          <a:p>
            <a:pPr marL="0" indent="0" algn="ctr">
              <a:buNone/>
            </a:pPr>
            <a:endParaRPr lang="fr-FR" sz="1600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35F1946B-B150-FA36-5F15-FDB5EF764F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176592">
            <a:off x="2435820" y="3222267"/>
            <a:ext cx="8184333" cy="2725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6411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1CD9FB7-4800-465B-A485-EB3CB23D0B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5037" y="340762"/>
            <a:ext cx="8229600" cy="922114"/>
          </a:xfrm>
        </p:spPr>
        <p:txBody>
          <a:bodyPr>
            <a:normAutofit fontScale="90000"/>
          </a:bodyPr>
          <a:lstStyle/>
          <a:p>
            <a:pPr algn="l"/>
            <a:br>
              <a:rPr lang="fr-FR" sz="1100" dirty="0"/>
            </a:br>
            <a:r>
              <a:rPr lang="fr-FR" b="1" dirty="0">
                <a:solidFill>
                  <a:srgbClr val="7030A0"/>
                </a:solidFill>
              </a:rPr>
              <a:t>La lettre de réservation</a:t>
            </a:r>
            <a:br>
              <a:rPr lang="fr-FR" sz="1100" b="1" dirty="0">
                <a:solidFill>
                  <a:srgbClr val="7030A0"/>
                </a:solidFill>
              </a:rPr>
            </a:br>
            <a:endParaRPr lang="fr-FR" sz="1100" b="1" dirty="0">
              <a:solidFill>
                <a:srgbClr val="7030A0"/>
              </a:solidFill>
            </a:endParaRPr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8DB75274-3B12-4F6F-BE3D-422125A98AA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2043" t="10306" r="31032" b="9485"/>
          <a:stretch/>
        </p:blipFill>
        <p:spPr>
          <a:xfrm rot="512873">
            <a:off x="6040341" y="203339"/>
            <a:ext cx="5410145" cy="66103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37867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ase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ase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e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225</TotalTime>
  <Words>609</Words>
  <Application>Microsoft Office PowerPoint</Application>
  <PresentationFormat>Grand écran</PresentationFormat>
  <Paragraphs>71</Paragraphs>
  <Slides>10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10</vt:i4>
      </vt:variant>
    </vt:vector>
  </HeadingPairs>
  <TitlesOfParts>
    <vt:vector size="16" baseType="lpstr">
      <vt:lpstr>Arial</vt:lpstr>
      <vt:lpstr>Arial Black</vt:lpstr>
      <vt:lpstr>Calibri</vt:lpstr>
      <vt:lpstr>Corbel</vt:lpstr>
      <vt:lpstr>Thème Office</vt:lpstr>
      <vt:lpstr>Base</vt:lpstr>
      <vt:lpstr>Les vacances de Jade et Augustin</vt:lpstr>
      <vt:lpstr>L’histoire</vt:lpstr>
      <vt:lpstr>                                                                                                 Où partent-ils en vacances ?  </vt:lpstr>
      <vt:lpstr>                                                                                                  Où partent-ils en vacances ?  </vt:lpstr>
      <vt:lpstr>Présentation PowerPoint</vt:lpstr>
      <vt:lpstr>                                                                          Combien coûteront ces vacances ?  </vt:lpstr>
      <vt:lpstr>Combien coûteront ces vacances ?  </vt:lpstr>
      <vt:lpstr>                   Combien coûteront ces vacances ?  </vt:lpstr>
      <vt:lpstr> La lettre de réservation </vt:lpstr>
      <vt:lpstr>  La réservation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Gagne ton chapitre</dc:title>
  <dc:creator>MHF</dc:creator>
  <cp:lastModifiedBy>NP</cp:lastModifiedBy>
  <cp:revision>28</cp:revision>
  <dcterms:created xsi:type="dcterms:W3CDTF">2021-06-27T12:28:36Z</dcterms:created>
  <dcterms:modified xsi:type="dcterms:W3CDTF">2022-07-02T10:13:47Z</dcterms:modified>
</cp:coreProperties>
</file>